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258" r:id="rId3"/>
    <p:sldId id="264" r:id="rId4"/>
    <p:sldId id="270" r:id="rId5"/>
    <p:sldId id="278" r:id="rId6"/>
    <p:sldId id="284" r:id="rId7"/>
    <p:sldId id="263" r:id="rId8"/>
    <p:sldId id="266" r:id="rId9"/>
    <p:sldId id="267" r:id="rId10"/>
    <p:sldId id="265" r:id="rId11"/>
    <p:sldId id="268" r:id="rId12"/>
    <p:sldId id="286" r:id="rId13"/>
    <p:sldId id="262" r:id="rId14"/>
    <p:sldId id="259" r:id="rId15"/>
    <p:sldId id="287" r:id="rId16"/>
    <p:sldId id="283" r:id="rId17"/>
    <p:sldId id="269" r:id="rId18"/>
    <p:sldId id="280" r:id="rId19"/>
    <p:sldId id="279" r:id="rId20"/>
    <p:sldId id="271" r:id="rId21"/>
    <p:sldId id="272" r:id="rId22"/>
    <p:sldId id="281" r:id="rId23"/>
    <p:sldId id="274" r:id="rId24"/>
    <p:sldId id="276" r:id="rId25"/>
    <p:sldId id="285" r:id="rId26"/>
    <p:sldId id="275" r:id="rId27"/>
    <p:sldId id="277" r:id="rId28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66"/>
    <a:srgbClr val="C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42" autoAdjust="0"/>
    <p:restoredTop sz="94660"/>
  </p:normalViewPr>
  <p:slideViewPr>
    <p:cSldViewPr>
      <p:cViewPr varScale="1">
        <p:scale>
          <a:sx n="70" d="100"/>
          <a:sy n="70" d="100"/>
        </p:scale>
        <p:origin x="-10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2EACC-5945-4B8A-B35E-19C30B77E792}" type="datetimeFigureOut">
              <a:rPr lang="hu-HU" smtClean="0"/>
              <a:pPr/>
              <a:t>2014.12.16.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ADB7-0878-4E55-92FD-4CCB96B493B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2EACC-5945-4B8A-B35E-19C30B77E792}" type="datetimeFigureOut">
              <a:rPr lang="hu-HU" smtClean="0"/>
              <a:pPr/>
              <a:t>2014.12.16.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ADB7-0878-4E55-92FD-4CCB96B493B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2EACC-5945-4B8A-B35E-19C30B77E792}" type="datetimeFigureOut">
              <a:rPr lang="hu-HU" smtClean="0"/>
              <a:pPr/>
              <a:t>2014.12.16.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ADB7-0878-4E55-92FD-4CCB96B493B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2EACC-5945-4B8A-B35E-19C30B77E792}" type="datetimeFigureOut">
              <a:rPr lang="hu-HU" smtClean="0"/>
              <a:pPr/>
              <a:t>2014.12.16.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ADB7-0878-4E55-92FD-4CCB96B493B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2EACC-5945-4B8A-B35E-19C30B77E792}" type="datetimeFigureOut">
              <a:rPr lang="hu-HU" smtClean="0"/>
              <a:pPr/>
              <a:t>2014.12.16.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ADB7-0878-4E55-92FD-4CCB96B493B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2EACC-5945-4B8A-B35E-19C30B77E792}" type="datetimeFigureOut">
              <a:rPr lang="hu-HU" smtClean="0"/>
              <a:pPr/>
              <a:t>2014.12.16.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ADB7-0878-4E55-92FD-4CCB96B493B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2EACC-5945-4B8A-B35E-19C30B77E792}" type="datetimeFigureOut">
              <a:rPr lang="hu-HU" smtClean="0"/>
              <a:pPr/>
              <a:t>2014.12.16.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ADB7-0878-4E55-92FD-4CCB96B493B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2EACC-5945-4B8A-B35E-19C30B77E792}" type="datetimeFigureOut">
              <a:rPr lang="hu-HU" smtClean="0"/>
              <a:pPr/>
              <a:t>2014.12.16.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ADB7-0878-4E55-92FD-4CCB96B493B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2EACC-5945-4B8A-B35E-19C30B77E792}" type="datetimeFigureOut">
              <a:rPr lang="hu-HU" smtClean="0"/>
              <a:pPr/>
              <a:t>2014.12.16.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ADB7-0878-4E55-92FD-4CCB96B493B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2EACC-5945-4B8A-B35E-19C30B77E792}" type="datetimeFigureOut">
              <a:rPr lang="hu-HU" smtClean="0"/>
              <a:pPr/>
              <a:t>2014.12.16.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ADB7-0878-4E55-92FD-4CCB96B493B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2EACC-5945-4B8A-B35E-19C30B77E792}" type="datetimeFigureOut">
              <a:rPr lang="hu-HU" smtClean="0"/>
              <a:pPr/>
              <a:t>2014.12.16.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ADB7-0878-4E55-92FD-4CCB96B493B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2EACC-5945-4B8A-B35E-19C30B77E792}" type="datetimeFigureOut">
              <a:rPr lang="hu-HU" smtClean="0"/>
              <a:pPr/>
              <a:t>2014.12.16.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0ADB7-0878-4E55-92FD-4CCB96B493B8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2.png"/><Relationship Id="rId7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9.jpeg"/><Relationship Id="rId7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1.png"/><Relationship Id="rId4" Type="http://schemas.openxmlformats.org/officeDocument/2006/relationships/image" Target="../media/image70.jpeg"/><Relationship Id="rId9" Type="http://schemas.openxmlformats.org/officeDocument/2006/relationships/image" Target="../media/image7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10" Type="http://schemas.openxmlformats.org/officeDocument/2006/relationships/image" Target="../media/image81.jpeg"/><Relationship Id="rId4" Type="http://schemas.openxmlformats.org/officeDocument/2006/relationships/image" Target="../media/image76.jpeg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12" Type="http://schemas.openxmlformats.org/officeDocument/2006/relationships/image" Target="../media/image10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jpeg"/><Relationship Id="rId11" Type="http://schemas.openxmlformats.org/officeDocument/2006/relationships/image" Target="../media/image106.jpeg"/><Relationship Id="rId5" Type="http://schemas.openxmlformats.org/officeDocument/2006/relationships/image" Target="../media/image101.jpeg"/><Relationship Id="rId10" Type="http://schemas.openxmlformats.org/officeDocument/2006/relationships/image" Target="../media/image105.jpeg"/><Relationship Id="rId4" Type="http://schemas.openxmlformats.org/officeDocument/2006/relationships/image" Target="../media/image100.jpeg"/><Relationship Id="rId9" Type="http://schemas.openxmlformats.org/officeDocument/2006/relationships/image" Target="../media/image10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.png"/><Relationship Id="rId4" Type="http://schemas.openxmlformats.org/officeDocument/2006/relationships/image" Target="../media/image11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13" Type="http://schemas.openxmlformats.org/officeDocument/2006/relationships/image" Target="../media/image122.jpeg"/><Relationship Id="rId3" Type="http://schemas.openxmlformats.org/officeDocument/2006/relationships/image" Target="../media/image15.png"/><Relationship Id="rId7" Type="http://schemas.openxmlformats.org/officeDocument/2006/relationships/image" Target="../media/image116.jpeg"/><Relationship Id="rId12" Type="http://schemas.openxmlformats.org/officeDocument/2006/relationships/image" Target="../media/image1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jpeg"/><Relationship Id="rId11" Type="http://schemas.openxmlformats.org/officeDocument/2006/relationships/image" Target="../media/image120.jpeg"/><Relationship Id="rId5" Type="http://schemas.openxmlformats.org/officeDocument/2006/relationships/image" Target="../media/image114.jpeg"/><Relationship Id="rId10" Type="http://schemas.openxmlformats.org/officeDocument/2006/relationships/image" Target="../media/image119.jpeg"/><Relationship Id="rId4" Type="http://schemas.openxmlformats.org/officeDocument/2006/relationships/image" Target="../media/image113.jpeg"/><Relationship Id="rId9" Type="http://schemas.openxmlformats.org/officeDocument/2006/relationships/image" Target="../media/image11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714348" y="2500306"/>
            <a:ext cx="7772400" cy="1470025"/>
          </a:xfrm>
        </p:spPr>
        <p:txBody>
          <a:bodyPr>
            <a:normAutofit/>
          </a:bodyPr>
          <a:lstStyle/>
          <a:p>
            <a:r>
              <a:rPr lang="hu-HU" sz="5400" b="1" dirty="0" smtClean="0">
                <a:latin typeface="Monotype Corsiva" pitchFamily="66" charset="0"/>
              </a:rPr>
              <a:t>NYOMOT   HAGYTUNK…</a:t>
            </a:r>
            <a:endParaRPr lang="hu-HU" sz="5400" b="1" dirty="0">
              <a:latin typeface="Monotype Corsiva" pitchFamily="66" charset="0"/>
            </a:endParaRPr>
          </a:p>
        </p:txBody>
      </p:sp>
      <p:pic>
        <p:nvPicPr>
          <p:cNvPr id="5" name="Kép 4" descr="HTB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14290"/>
            <a:ext cx="1143008" cy="1402783"/>
          </a:xfrm>
          <a:prstGeom prst="rect">
            <a:avLst/>
          </a:prstGeom>
        </p:spPr>
      </p:pic>
      <p:pic>
        <p:nvPicPr>
          <p:cNvPr id="4" name="Kép 3" descr="HTBK 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8082" y="214290"/>
            <a:ext cx="1589588" cy="121444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142976" y="214290"/>
            <a:ext cx="6572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latin typeface="Monotype Corsiva" pitchFamily="66" charset="0"/>
              </a:rPr>
              <a:t>Középpontban az ifjúság</a:t>
            </a:r>
            <a:endParaRPr lang="hu-HU" sz="4000" b="1" dirty="0">
              <a:latin typeface="Monotype Corsiva" pitchFamily="66" charset="0"/>
            </a:endParaRPr>
          </a:p>
        </p:txBody>
      </p:sp>
      <p:pic>
        <p:nvPicPr>
          <p:cNvPr id="6" name="Kép 5" descr="P10108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6116" y="1000108"/>
            <a:ext cx="3071802" cy="2214578"/>
          </a:xfrm>
          <a:prstGeom prst="rect">
            <a:avLst/>
          </a:prstGeom>
        </p:spPr>
      </p:pic>
      <p:pic>
        <p:nvPicPr>
          <p:cNvPr id="9" name="Kép 8" descr="Vágott csoportké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80517"/>
            <a:ext cx="9144000" cy="1977483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571472" y="3714752"/>
            <a:ext cx="5429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Honvédelmi táborok</a:t>
            </a:r>
            <a:endParaRPr lang="hu-HU" sz="4000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0" name="Kép 9" descr="IMG_95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5074" y="2857496"/>
            <a:ext cx="2714612" cy="1809034"/>
          </a:xfrm>
          <a:prstGeom prst="rect">
            <a:avLst/>
          </a:prstGeom>
        </p:spPr>
      </p:pic>
      <p:pic>
        <p:nvPicPr>
          <p:cNvPr id="11" name="Kép 10" descr="P122050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2844" y="1000108"/>
            <a:ext cx="2928926" cy="2196695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357158" y="928670"/>
            <a:ext cx="1643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latin typeface="Monotype Corsiva" pitchFamily="66" charset="0"/>
              </a:rPr>
              <a:t>2012</a:t>
            </a:r>
            <a:endParaRPr lang="hu-HU" sz="2800" b="1" dirty="0">
              <a:latin typeface="Monotype Corsiva" pitchFamily="66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4429124" y="2643182"/>
            <a:ext cx="1643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latin typeface="Monotype Corsiva" pitchFamily="66" charset="0"/>
              </a:rPr>
              <a:t>2013</a:t>
            </a:r>
            <a:endParaRPr lang="hu-HU" sz="2800" b="1" dirty="0">
              <a:latin typeface="Monotype Corsiva" pitchFamily="66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7000892" y="4643446"/>
            <a:ext cx="1643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latin typeface="Monotype Corsiva" pitchFamily="66" charset="0"/>
              </a:rPr>
              <a:t>2014</a:t>
            </a:r>
            <a:endParaRPr lang="hu-HU" sz="2800" b="1" dirty="0">
              <a:latin typeface="Monotype Corsiva" pitchFamily="66" charset="0"/>
            </a:endParaRPr>
          </a:p>
        </p:txBody>
      </p:sp>
      <p:pic>
        <p:nvPicPr>
          <p:cNvPr id="15" name="Kép 14" descr="C:\Users\Mobil\Documents\IHT_logo.jpg"/>
          <p:cNvPicPr/>
          <p:nvPr/>
        </p:nvPicPr>
        <p:blipFill>
          <a:blip r:embed="rId7" cstate="print">
            <a:lum bright="15000"/>
          </a:blip>
          <a:srcRect/>
          <a:stretch>
            <a:fillRect/>
          </a:stretch>
        </p:blipFill>
        <p:spPr bwMode="auto">
          <a:xfrm>
            <a:off x="6572264" y="1000108"/>
            <a:ext cx="2143140" cy="159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14282" y="142852"/>
            <a:ext cx="7143800" cy="1470025"/>
          </a:xfrm>
        </p:spPr>
        <p:txBody>
          <a:bodyPr>
            <a:normAutofit/>
          </a:bodyPr>
          <a:lstStyle/>
          <a:p>
            <a:r>
              <a:rPr lang="hu-HU" sz="5400" b="1" dirty="0" smtClean="0">
                <a:latin typeface="Monotype Corsiva" pitchFamily="66" charset="0"/>
              </a:rPr>
              <a:t>HAZAFISÁG ISKOLÁJA</a:t>
            </a:r>
            <a:endParaRPr lang="hu-HU" sz="5400" b="1" dirty="0">
              <a:latin typeface="Monotype Corsiva" pitchFamily="66" charset="0"/>
            </a:endParaRPr>
          </a:p>
        </p:txBody>
      </p:sp>
      <p:pic>
        <p:nvPicPr>
          <p:cNvPr id="5" name="Kép 4" descr="HTB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082" y="357166"/>
            <a:ext cx="1285884" cy="1578131"/>
          </a:xfrm>
          <a:prstGeom prst="rect">
            <a:avLst/>
          </a:prstGeom>
        </p:spPr>
      </p:pic>
      <p:pic>
        <p:nvPicPr>
          <p:cNvPr id="6" name="Kép 5" descr="HI logo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04291" y="1428736"/>
            <a:ext cx="3339477" cy="2945318"/>
          </a:xfrm>
          <a:prstGeom prst="rect">
            <a:avLst/>
          </a:prstGeom>
        </p:spPr>
      </p:pic>
      <p:pic>
        <p:nvPicPr>
          <p:cNvPr id="7" name="Kép 6" descr="Hazafiság Iskolája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1285860"/>
            <a:ext cx="2190399" cy="1923444"/>
          </a:xfrm>
          <a:prstGeom prst="rect">
            <a:avLst/>
          </a:prstGeom>
        </p:spPr>
      </p:pic>
      <p:pic>
        <p:nvPicPr>
          <p:cNvPr id="8" name="Kép 7" descr="Hazafiság Iskoláj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3286124"/>
            <a:ext cx="2214578" cy="1660934"/>
          </a:xfrm>
          <a:prstGeom prst="rect">
            <a:avLst/>
          </a:prstGeom>
        </p:spPr>
      </p:pic>
      <p:pic>
        <p:nvPicPr>
          <p:cNvPr id="9" name="Kép 8" descr="ÁRPÁD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0881" y="5049415"/>
            <a:ext cx="2177979" cy="1451419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2500298" y="4929198"/>
            <a:ext cx="6429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2011 szeptemberében elindított pedagógiai programunk</a:t>
            </a:r>
          </a:p>
          <a:p>
            <a:endParaRPr lang="hu-HU" sz="2400" b="1" dirty="0" smtClean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  <a:p>
            <a:r>
              <a:rPr lang="hu-HU" sz="24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2014 őszéig:  10.000 résztvevő tanuló és 48 tanintézmény</a:t>
            </a:r>
            <a:endParaRPr lang="hu-HU" sz="2400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214546" y="0"/>
            <a:ext cx="4500594" cy="1255711"/>
          </a:xfrm>
        </p:spPr>
        <p:txBody>
          <a:bodyPr>
            <a:normAutofit/>
          </a:bodyPr>
          <a:lstStyle/>
          <a:p>
            <a:r>
              <a:rPr lang="hu-HU" sz="3200" b="1" dirty="0" smtClean="0">
                <a:latin typeface="Monotype Corsiva" pitchFamily="66" charset="0"/>
              </a:rPr>
              <a:t>Egy új módszer :</a:t>
            </a:r>
            <a:br>
              <a:rPr lang="hu-HU" sz="3200" b="1" dirty="0" smtClean="0">
                <a:latin typeface="Monotype Corsiva" pitchFamily="66" charset="0"/>
              </a:rPr>
            </a:br>
            <a:r>
              <a:rPr lang="hu-HU" sz="3200" b="1" dirty="0" smtClean="0">
                <a:latin typeface="Monotype Corsiva" pitchFamily="66" charset="0"/>
              </a:rPr>
              <a:t>RAJZPÁLYÁZAT</a:t>
            </a:r>
            <a:endParaRPr lang="hu-HU" sz="3200" b="1" dirty="0">
              <a:latin typeface="Monotype Corsiva" pitchFamily="66" charset="0"/>
            </a:endParaRPr>
          </a:p>
        </p:txBody>
      </p:sp>
      <p:pic>
        <p:nvPicPr>
          <p:cNvPr id="5" name="Kép 4" descr="HTB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14290"/>
            <a:ext cx="1143008" cy="1402783"/>
          </a:xfrm>
          <a:prstGeom prst="rect">
            <a:avLst/>
          </a:prstGeom>
        </p:spPr>
      </p:pic>
      <p:pic>
        <p:nvPicPr>
          <p:cNvPr id="6" name="Kép 5" descr="Gyerekek emléklapokk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14612" y="1142984"/>
            <a:ext cx="3727490" cy="2795618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428596" y="1643050"/>
            <a:ext cx="20002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2013</a:t>
            </a:r>
          </a:p>
          <a:p>
            <a:pPr algn="ctr"/>
            <a:endParaRPr lang="hu-HU" sz="800" b="1" dirty="0" smtClean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  <a:p>
            <a:pPr algn="ctr"/>
            <a:r>
              <a:rPr lang="hu-HU" sz="20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A SZENT KORONA</a:t>
            </a:r>
          </a:p>
          <a:p>
            <a:pPr algn="ctr"/>
            <a:r>
              <a:rPr lang="hu-HU" sz="20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VÉDELMÉBEN</a:t>
            </a:r>
          </a:p>
          <a:p>
            <a:pPr algn="ctr"/>
            <a:endParaRPr lang="hu-HU" sz="800" b="1" dirty="0" smtClean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  <a:p>
            <a:pPr algn="ctr"/>
            <a:r>
              <a:rPr lang="hu-HU" sz="20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200 pályamunka</a:t>
            </a:r>
          </a:p>
          <a:p>
            <a:pPr algn="ctr"/>
            <a:endParaRPr lang="hu-HU" sz="800" b="1" dirty="0" smtClean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  <a:p>
            <a:pPr algn="ctr"/>
            <a:r>
              <a:rPr lang="hu-HU" sz="20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4 ország</a:t>
            </a:r>
          </a:p>
          <a:p>
            <a:pPr algn="ctr"/>
            <a:endParaRPr lang="hu-HU" dirty="0" smtClean="0"/>
          </a:p>
          <a:p>
            <a:pPr algn="ctr"/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6715140" y="1643050"/>
            <a:ext cx="20002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2014</a:t>
            </a:r>
          </a:p>
          <a:p>
            <a:pPr algn="ctr"/>
            <a:endParaRPr lang="hu-HU" sz="800" b="1" dirty="0" smtClean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  <a:p>
            <a:pPr algn="ctr"/>
            <a:r>
              <a:rPr lang="hu-HU" sz="20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SZENT  LÁSZLÓ  A LOVAGKIRÁLY</a:t>
            </a:r>
          </a:p>
          <a:p>
            <a:pPr algn="ctr"/>
            <a:endParaRPr lang="hu-HU" sz="800" b="1" dirty="0" smtClean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  <a:p>
            <a:pPr algn="ctr"/>
            <a:r>
              <a:rPr lang="hu-HU" sz="20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1000 pályamunka</a:t>
            </a:r>
          </a:p>
          <a:p>
            <a:pPr algn="ctr"/>
            <a:endParaRPr lang="hu-HU" sz="800" b="1" dirty="0" smtClean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  <a:p>
            <a:pPr algn="ctr"/>
            <a:r>
              <a:rPr lang="hu-HU" sz="20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4 ország</a:t>
            </a:r>
          </a:p>
          <a:p>
            <a:pPr algn="ctr"/>
            <a:endParaRPr lang="hu-HU" dirty="0" smtClean="0"/>
          </a:p>
          <a:p>
            <a:pPr algn="ctr"/>
            <a:endParaRPr lang="hu-HU" dirty="0"/>
          </a:p>
        </p:txBody>
      </p:sp>
      <p:pic>
        <p:nvPicPr>
          <p:cNvPr id="9" name="Kép 8" descr="P127009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38" y="4000504"/>
            <a:ext cx="2000232" cy="1500174"/>
          </a:xfrm>
          <a:prstGeom prst="rect">
            <a:avLst/>
          </a:prstGeom>
        </p:spPr>
      </p:pic>
      <p:pic>
        <p:nvPicPr>
          <p:cNvPr id="11" name="Kép 10" descr="P106069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85852" y="4929198"/>
            <a:ext cx="3000364" cy="1687705"/>
          </a:xfrm>
          <a:prstGeom prst="rect">
            <a:avLst/>
          </a:prstGeom>
        </p:spPr>
      </p:pic>
      <p:pic>
        <p:nvPicPr>
          <p:cNvPr id="12" name="Kép 11" descr="DSC_002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29454" y="4000504"/>
            <a:ext cx="1950720" cy="1299972"/>
          </a:xfrm>
          <a:prstGeom prst="rect">
            <a:avLst/>
          </a:prstGeom>
        </p:spPr>
      </p:pic>
      <p:pic>
        <p:nvPicPr>
          <p:cNvPr id="13" name="Kép 12" descr="P105046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157197" y="4000504"/>
            <a:ext cx="1629249" cy="2172332"/>
          </a:xfrm>
          <a:prstGeom prst="rect">
            <a:avLst/>
          </a:prstGeom>
        </p:spPr>
      </p:pic>
      <p:pic>
        <p:nvPicPr>
          <p:cNvPr id="14" name="Kép 13" descr="P1050865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57884" y="5143512"/>
            <a:ext cx="2108192" cy="1581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ép 14" descr="IMG_17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0298" y="4643446"/>
            <a:ext cx="3214678" cy="2142282"/>
          </a:xfrm>
          <a:prstGeom prst="rect">
            <a:avLst/>
          </a:prstGeom>
        </p:spPr>
      </p:pic>
      <p:pic>
        <p:nvPicPr>
          <p:cNvPr id="13" name="Kép 12" descr="KEMPP sztélé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6512" y="4643446"/>
            <a:ext cx="2643174" cy="1982381"/>
          </a:xfrm>
          <a:prstGeom prst="rect">
            <a:avLst/>
          </a:prstGeom>
        </p:spPr>
      </p:pic>
      <p:pic>
        <p:nvPicPr>
          <p:cNvPr id="6" name="Kép 5" descr="Pákozd missziós kiállításjp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00430" y="2446727"/>
            <a:ext cx="2738457" cy="2053843"/>
          </a:xfrm>
          <a:prstGeom prst="rect">
            <a:avLst/>
          </a:prstGeom>
        </p:spPr>
      </p:pic>
      <p:pic>
        <p:nvPicPr>
          <p:cNvPr id="7" name="Kép 6" descr="Obeliszk lepelben VÁGOT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214289"/>
            <a:ext cx="1928826" cy="5097329"/>
          </a:xfrm>
          <a:prstGeom prst="rect">
            <a:avLst/>
          </a:prstGeom>
        </p:spPr>
      </p:pic>
      <p:pic>
        <p:nvPicPr>
          <p:cNvPr id="8" name="Kép 7" descr="Békefenntartó emlékmű alap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85984" y="142852"/>
            <a:ext cx="2500330" cy="1666887"/>
          </a:xfrm>
          <a:prstGeom prst="rect">
            <a:avLst/>
          </a:prstGeom>
        </p:spPr>
      </p:pic>
      <p:pic>
        <p:nvPicPr>
          <p:cNvPr id="9" name="Kép 8" descr="P114004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43720" y="142852"/>
            <a:ext cx="2357436" cy="3143248"/>
          </a:xfrm>
          <a:prstGeom prst="rect">
            <a:avLst/>
          </a:prstGeom>
        </p:spPr>
      </p:pic>
      <p:pic>
        <p:nvPicPr>
          <p:cNvPr id="11" name="Kép 10" descr="Lábnyomos IRÁNY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3438" y="357166"/>
            <a:ext cx="2514605" cy="525539"/>
          </a:xfrm>
          <a:prstGeom prst="rect">
            <a:avLst/>
          </a:prstGeom>
        </p:spPr>
      </p:pic>
      <p:pic>
        <p:nvPicPr>
          <p:cNvPr id="12" name="Kép 11" descr="Lábnyomos IRÁNY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93265">
            <a:off x="352921" y="5386796"/>
            <a:ext cx="2514605" cy="525539"/>
          </a:xfrm>
          <a:prstGeom prst="rect">
            <a:avLst/>
          </a:prstGeom>
        </p:spPr>
      </p:pic>
      <p:pic>
        <p:nvPicPr>
          <p:cNvPr id="14" name="Kép 13" descr="Lábnyomos IRÁNY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93265">
            <a:off x="5567897" y="3743723"/>
            <a:ext cx="2514605" cy="525539"/>
          </a:xfrm>
          <a:prstGeom prst="rect">
            <a:avLst/>
          </a:prstGeom>
        </p:spPr>
      </p:pic>
      <p:sp>
        <p:nvSpPr>
          <p:cNvPr id="16" name="Szövegdoboz 15"/>
          <p:cNvSpPr txBox="1"/>
          <p:nvPr/>
        </p:nvSpPr>
        <p:spPr>
          <a:xfrm>
            <a:off x="2285984" y="1857364"/>
            <a:ext cx="4286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PÁKOZD:  a lehetőség…</a:t>
            </a:r>
            <a:endParaRPr lang="hu-HU" sz="3200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A Látogatóközpont HELYE ürese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71414"/>
            <a:ext cx="3071834" cy="2303876"/>
          </a:xfrm>
          <a:prstGeom prst="rect">
            <a:avLst/>
          </a:prstGeom>
        </p:spPr>
      </p:pic>
      <p:pic>
        <p:nvPicPr>
          <p:cNvPr id="8" name="Kép 7" descr="KEMPP épülget a Lát Köz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7818" y="214290"/>
            <a:ext cx="3429024" cy="2286016"/>
          </a:xfrm>
          <a:prstGeom prst="rect">
            <a:avLst/>
          </a:prstGeom>
        </p:spPr>
      </p:pic>
      <p:pic>
        <p:nvPicPr>
          <p:cNvPr id="9" name="Kép 8" descr="épül a KEMPP 20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71604" y="2643182"/>
            <a:ext cx="3611556" cy="2417653"/>
          </a:xfrm>
          <a:prstGeom prst="rect">
            <a:avLst/>
          </a:prstGeom>
        </p:spPr>
      </p:pic>
      <p:pic>
        <p:nvPicPr>
          <p:cNvPr id="10" name="Kép 9" descr="Nemzeti Emlékhely avatás 201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00760" y="2786058"/>
            <a:ext cx="2786607" cy="3714776"/>
          </a:xfrm>
          <a:prstGeom prst="rect">
            <a:avLst/>
          </a:prstGeom>
        </p:spPr>
      </p:pic>
      <p:pic>
        <p:nvPicPr>
          <p:cNvPr id="11" name="Kép 10" descr="nemzetiemllogo+kempp-logo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0826" y="6061780"/>
            <a:ext cx="1785950" cy="558109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2500298" y="0"/>
            <a:ext cx="2428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A hosszú út</a:t>
            </a:r>
            <a:endParaRPr lang="hu-HU" sz="4000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214282" y="5000636"/>
            <a:ext cx="59293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és az eredménye:</a:t>
            </a:r>
          </a:p>
          <a:p>
            <a:r>
              <a:rPr lang="hu-HU" sz="40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NEMZETI EMLÉKHELY </a:t>
            </a:r>
            <a:endParaRPr lang="hu-HU" sz="4000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5" name="Picture 15" descr="Emlékhely Bizottsá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14678" y="642918"/>
            <a:ext cx="2009316" cy="1289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Kép 11" descr="Lábnyomos IRÁNY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8926" y="1857364"/>
            <a:ext cx="2514605" cy="5255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zövegdoboz 13"/>
          <p:cNvSpPr txBox="1"/>
          <p:nvPr/>
        </p:nvSpPr>
        <p:spPr>
          <a:xfrm>
            <a:off x="500034" y="71414"/>
            <a:ext cx="83582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KATONAI EMLÉKPARK PÁKOZD  </a:t>
            </a:r>
          </a:p>
          <a:p>
            <a:pPr algn="ctr"/>
            <a:r>
              <a:rPr lang="hu-HU" sz="32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NEMZETI EMLÉKHELY </a:t>
            </a:r>
            <a:endParaRPr lang="hu-HU" sz="3200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6" name="Kép 15" descr="gyermek ARADI EMLÉKOSZLOPná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56594" y="1071546"/>
            <a:ext cx="2616000" cy="3929090"/>
          </a:xfrm>
          <a:prstGeom prst="rect">
            <a:avLst/>
          </a:prstGeom>
        </p:spPr>
      </p:pic>
      <p:pic>
        <p:nvPicPr>
          <p:cNvPr id="17" name="Kép 16" descr="KEMPP felülről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1941358"/>
            <a:ext cx="6749351" cy="4845228"/>
          </a:xfrm>
          <a:prstGeom prst="rect">
            <a:avLst/>
          </a:prstGeom>
        </p:spPr>
      </p:pic>
      <p:pic>
        <p:nvPicPr>
          <p:cNvPr id="11" name="Kép 10" descr="nemzetiemllogo+kempp-log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388" y="5643578"/>
            <a:ext cx="2243154" cy="7009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nemzetiemllogo+kempp-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4000504"/>
            <a:ext cx="1785950" cy="558109"/>
          </a:xfrm>
          <a:prstGeom prst="rect">
            <a:avLst/>
          </a:prstGeom>
        </p:spPr>
      </p:pic>
      <p:pic>
        <p:nvPicPr>
          <p:cNvPr id="13" name="Kép 12" descr="Ismeretlen katona Doni Emlékmű GÖNCZ Á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85728"/>
            <a:ext cx="3166154" cy="2214578"/>
          </a:xfrm>
          <a:prstGeom prst="rect">
            <a:avLst/>
          </a:prstGeom>
        </p:spPr>
      </p:pic>
      <p:pic>
        <p:nvPicPr>
          <p:cNvPr id="14" name="Kép 13" descr="Pákozd archívDONI ISMERETLEN KATONA 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57818" y="285728"/>
            <a:ext cx="3506146" cy="2356708"/>
          </a:xfrm>
          <a:prstGeom prst="rect">
            <a:avLst/>
          </a:prstGeom>
        </p:spPr>
      </p:pic>
      <p:pic>
        <p:nvPicPr>
          <p:cNvPr id="16" name="Kép 15" descr="Doni megemlékezé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406" y="4730256"/>
            <a:ext cx="3071802" cy="2056330"/>
          </a:xfrm>
          <a:prstGeom prst="rect">
            <a:avLst/>
          </a:prstGeom>
        </p:spPr>
      </p:pic>
      <p:pic>
        <p:nvPicPr>
          <p:cNvPr id="15" name="Kép 14" descr="Doni káp avatás Göncz Á és Gyuricza B VÁGOTT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14612" y="2357430"/>
            <a:ext cx="4358640" cy="3087624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3714744" y="5857892"/>
            <a:ext cx="4857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DONI-KÁPOLNA</a:t>
            </a:r>
            <a:endParaRPr lang="hu-HU" sz="4000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Göncz Á Pákozdon huszárokkal JA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500042"/>
            <a:ext cx="4431792" cy="3121152"/>
          </a:xfrm>
          <a:prstGeom prst="rect">
            <a:avLst/>
          </a:prstGeom>
        </p:spPr>
      </p:pic>
      <p:pic>
        <p:nvPicPr>
          <p:cNvPr id="6" name="Kép 5" descr="Göncz Á Pákozdon hintó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500042"/>
            <a:ext cx="4123715" cy="3143272"/>
          </a:xfrm>
          <a:prstGeom prst="rect">
            <a:avLst/>
          </a:prstGeom>
        </p:spPr>
      </p:pic>
      <p:pic>
        <p:nvPicPr>
          <p:cNvPr id="5" name="Kép 4" descr="HTBK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01024" y="74661"/>
            <a:ext cx="928694" cy="1139761"/>
          </a:xfrm>
          <a:prstGeom prst="rect">
            <a:avLst/>
          </a:prstGeom>
        </p:spPr>
      </p:pic>
      <p:pic>
        <p:nvPicPr>
          <p:cNvPr id="8" name="Kép 7" descr="HTBK 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06" y="71414"/>
            <a:ext cx="1214446" cy="9278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9" name="Kép 8" descr="Pákozdi tömeg 200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15008" y="4572008"/>
            <a:ext cx="3357554" cy="2247619"/>
          </a:xfrm>
          <a:prstGeom prst="rect">
            <a:avLst/>
          </a:prstGeom>
        </p:spPr>
      </p:pic>
      <p:pic>
        <p:nvPicPr>
          <p:cNvPr id="11" name="Kép 10" descr="Pákozd koszorú 1998 Gyuricza B. JAVÍTOTTjpg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1406" y="4515237"/>
            <a:ext cx="3643338" cy="2271349"/>
          </a:xfrm>
          <a:prstGeom prst="rect">
            <a:avLst/>
          </a:prstGeom>
        </p:spPr>
      </p:pic>
      <p:pic>
        <p:nvPicPr>
          <p:cNvPr id="10" name="Kép 9" descr="Obeliszk előtti zászlóerdő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786050" y="2928934"/>
            <a:ext cx="3398124" cy="2274777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2928926" y="-24"/>
            <a:ext cx="3286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Szeptember 29.</a:t>
            </a:r>
            <a:endParaRPr lang="hu-HU" sz="2800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Honvédfesztivál kiegészítet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190" y="2143116"/>
            <a:ext cx="3861630" cy="3889056"/>
          </a:xfrm>
          <a:prstGeom prst="rect">
            <a:avLst/>
          </a:prstGeom>
        </p:spPr>
      </p:pic>
      <p:pic>
        <p:nvPicPr>
          <p:cNvPr id="6" name="Picture 19" descr="P113027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5380589"/>
            <a:ext cx="1571636" cy="1048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3" descr="P116070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4" y="214290"/>
            <a:ext cx="1535093" cy="115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6" descr="DSC0330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4930" y="1479940"/>
            <a:ext cx="1550988" cy="1163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5" descr="Haditanác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4035093"/>
            <a:ext cx="1571635" cy="1179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zövegdoboz 10"/>
          <p:cNvSpPr txBox="1"/>
          <p:nvPr/>
        </p:nvSpPr>
        <p:spPr>
          <a:xfrm>
            <a:off x="2000232" y="1071546"/>
            <a:ext cx="5429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A fesztivállá nőtt hagyományápolás</a:t>
            </a:r>
            <a:endParaRPr lang="hu-HU" sz="3200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2143108" y="5357826"/>
            <a:ext cx="25003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2014.</a:t>
            </a:r>
          </a:p>
          <a:p>
            <a:pPr algn="ctr"/>
            <a:r>
              <a:rPr lang="hu-H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V. Honvédfesztivál</a:t>
            </a:r>
            <a:endParaRPr lang="hu-HU" sz="2400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2214546" y="1857364"/>
            <a:ext cx="22860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1998. </a:t>
            </a:r>
          </a:p>
          <a:p>
            <a:pPr algn="ctr"/>
            <a:r>
              <a:rPr lang="hu-H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Megemlékezés a 150. évforduló alkalmából</a:t>
            </a:r>
            <a:endParaRPr lang="hu-HU" sz="2400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2214546" y="3857628"/>
            <a:ext cx="25003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2010.</a:t>
            </a:r>
          </a:p>
          <a:p>
            <a:pPr algn="ctr"/>
            <a:r>
              <a:rPr lang="hu-H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Honvédfesztivál</a:t>
            </a:r>
            <a:endParaRPr lang="hu-HU" sz="2400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5" name="Kép 4" descr="HTBK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43042" y="71414"/>
            <a:ext cx="582087" cy="714380"/>
          </a:xfrm>
          <a:prstGeom prst="rect">
            <a:avLst/>
          </a:prstGeom>
        </p:spPr>
      </p:pic>
      <p:pic>
        <p:nvPicPr>
          <p:cNvPr id="15" name="Kép 14" descr="HTBK 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1178" y="71438"/>
            <a:ext cx="1309042" cy="1000108"/>
          </a:xfrm>
          <a:prstGeom prst="rect">
            <a:avLst/>
          </a:prstGeom>
        </p:spPr>
      </p:pic>
      <p:pic>
        <p:nvPicPr>
          <p:cNvPr id="16" name="Kép 15" descr="IMG_0353VVV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4282" y="2786058"/>
            <a:ext cx="1571636" cy="10812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 descr="Haditanács Sukoró 2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3786190"/>
            <a:ext cx="4071965" cy="2714644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3929058" y="2071678"/>
            <a:ext cx="29289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HADITANÁCS</a:t>
            </a:r>
          </a:p>
          <a:p>
            <a:pPr algn="ctr"/>
            <a:r>
              <a:rPr lang="hu-HU" sz="32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S U K O R Ó</a:t>
            </a:r>
            <a:endParaRPr lang="hu-HU" sz="3200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2" name="Kép 11" descr="P108075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3857625" cy="6858000"/>
          </a:xfrm>
          <a:prstGeom prst="rect">
            <a:avLst/>
          </a:prstGeom>
        </p:spPr>
      </p:pic>
      <p:pic>
        <p:nvPicPr>
          <p:cNvPr id="4" name="Kép 3" descr="Honvédfesztivál kiegészítet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14678" y="214290"/>
            <a:ext cx="1254673" cy="1263584"/>
          </a:xfrm>
          <a:prstGeom prst="rect">
            <a:avLst/>
          </a:prstGeom>
        </p:spPr>
      </p:pic>
      <p:pic>
        <p:nvPicPr>
          <p:cNvPr id="5" name="Kép 4" descr="HTBK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4744" y="3429000"/>
            <a:ext cx="1285884" cy="1578131"/>
          </a:xfrm>
          <a:prstGeom prst="rect">
            <a:avLst/>
          </a:prstGeom>
        </p:spPr>
      </p:pic>
      <p:pic>
        <p:nvPicPr>
          <p:cNvPr id="13" name="Kép 12" descr="P108075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39303" y="500042"/>
            <a:ext cx="1647539" cy="2928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Gyuricza Béla PORTRÉ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468283"/>
            <a:ext cx="2286016" cy="3302317"/>
          </a:xfrm>
          <a:prstGeom prst="rect">
            <a:avLst/>
          </a:prstGeom>
        </p:spPr>
      </p:pic>
      <p:pic>
        <p:nvPicPr>
          <p:cNvPr id="5" name="Kép 4" descr="HTB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66987" y="142852"/>
            <a:ext cx="1047757" cy="1285884"/>
          </a:xfrm>
          <a:prstGeom prst="rect">
            <a:avLst/>
          </a:prstGeom>
        </p:spPr>
      </p:pic>
      <p:pic>
        <p:nvPicPr>
          <p:cNvPr id="8" name="Kép 7" descr="Gyuricza emléktáblánál VÁGOT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47290" y="0"/>
            <a:ext cx="2668180" cy="6858024"/>
          </a:xfrm>
          <a:prstGeom prst="rect">
            <a:avLst/>
          </a:prstGeom>
        </p:spPr>
      </p:pic>
      <p:pic>
        <p:nvPicPr>
          <p:cNvPr id="10" name="Kép 9" descr="J v FERENCZY és WARVASOVSZKY TVÁGOTT. jp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14744" y="2143116"/>
            <a:ext cx="2786082" cy="2411549"/>
          </a:xfrm>
          <a:prstGeom prst="rect">
            <a:avLst/>
          </a:prstGeom>
        </p:spPr>
      </p:pic>
      <p:pic>
        <p:nvPicPr>
          <p:cNvPr id="11" name="Kép 10" descr="Gyuriczáné Szelekovszky Keleti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7158" y="4595820"/>
            <a:ext cx="3286148" cy="2190766"/>
          </a:xfrm>
          <a:prstGeom prst="rect">
            <a:avLst/>
          </a:prstGeom>
        </p:spPr>
      </p:pic>
      <p:pic>
        <p:nvPicPr>
          <p:cNvPr id="13" name="Kép 12" descr="Karsai B Gyuricza gyűrű 201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94333" y="4603758"/>
            <a:ext cx="2806493" cy="2182828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785786" y="3786190"/>
            <a:ext cx="2357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accent2">
                    <a:lumMod val="50000"/>
                  </a:schemeClr>
                </a:solidFill>
              </a:rPr>
              <a:t>Dr. Gyuricza Béla</a:t>
            </a:r>
          </a:p>
          <a:p>
            <a:pPr algn="ctr"/>
            <a:r>
              <a:rPr lang="hu-HU" b="1" dirty="0" smtClean="0">
                <a:solidFill>
                  <a:schemeClr val="accent2">
                    <a:lumMod val="50000"/>
                  </a:schemeClr>
                </a:solidFill>
              </a:rPr>
              <a:t>örökös elnökünk</a:t>
            </a:r>
            <a:endParaRPr lang="hu-H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4143372" y="6417254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2">
                    <a:lumMod val="90000"/>
                  </a:schemeClr>
                </a:solidFill>
              </a:rPr>
              <a:t>Gyuricza gyűrű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786578" y="6417254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bg2">
                    <a:lumMod val="90000"/>
                  </a:schemeClr>
                </a:solidFill>
              </a:rPr>
              <a:t>Emléktábla Pákozdon</a:t>
            </a:r>
            <a:endParaRPr lang="hu-HU" b="1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285720" y="6417254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2">
                    <a:lumMod val="90000"/>
                  </a:schemeClr>
                </a:solidFill>
              </a:rPr>
              <a:t>Megemlékezések</a:t>
            </a:r>
          </a:p>
        </p:txBody>
      </p:sp>
      <p:pic>
        <p:nvPicPr>
          <p:cNvPr id="18" name="Kép 17" descr="15658848-az-ember-keze-festett-ujjaival-séta-a-fehér-lapon-fekete-lábnyomok-ujjlenyomatok-a-lábnyomok---m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00496" y="500042"/>
            <a:ext cx="1071570" cy="1428760"/>
          </a:xfrm>
          <a:prstGeom prst="rect">
            <a:avLst/>
          </a:prstGeom>
        </p:spPr>
      </p:pic>
      <p:sp>
        <p:nvSpPr>
          <p:cNvPr id="19" name="Szövegdoboz 18"/>
          <p:cNvSpPr txBox="1"/>
          <p:nvPr/>
        </p:nvSpPr>
        <p:spPr>
          <a:xfrm>
            <a:off x="4714876" y="1357298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ÚTMUTATÁS</a:t>
            </a:r>
            <a:endParaRPr lang="hu-HU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1214414" y="285728"/>
            <a:ext cx="1143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latin typeface="Forte" pitchFamily="66" charset="0"/>
              </a:rPr>
              <a:t>2000</a:t>
            </a:r>
            <a:endParaRPr lang="hu-HU" sz="2800" b="1" dirty="0">
              <a:latin typeface="Forte" pitchFamily="66" charset="0"/>
            </a:endParaRPr>
          </a:p>
        </p:txBody>
      </p:sp>
      <p:pic>
        <p:nvPicPr>
          <p:cNvPr id="9" name="Kép 8" descr="Gyergyó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174" y="214290"/>
            <a:ext cx="3801598" cy="2857520"/>
          </a:xfrm>
          <a:prstGeom prst="rect">
            <a:avLst/>
          </a:prstGeom>
        </p:spPr>
      </p:pic>
      <p:pic>
        <p:nvPicPr>
          <p:cNvPr id="10" name="Kép 9" descr="P107012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40" y="3442394"/>
            <a:ext cx="5716582" cy="3215577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4143372" y="6072206"/>
            <a:ext cx="4643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latin typeface="Monotype Corsiva" pitchFamily="66" charset="0"/>
              </a:rPr>
              <a:t>NEGYEDIK GÚLA  - 2014</a:t>
            </a:r>
            <a:endParaRPr lang="hu-HU" sz="2800" b="1" dirty="0">
              <a:latin typeface="Monotype Corsiva" pitchFamily="66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5500694" y="2571744"/>
            <a:ext cx="3357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latin typeface="Monotype Corsiva" pitchFamily="66" charset="0"/>
              </a:rPr>
              <a:t>Gyergyószentmiklós</a:t>
            </a:r>
            <a:endParaRPr lang="hu-HU" sz="2800" b="1" dirty="0">
              <a:latin typeface="Monotype Corsiva" pitchFamily="66" charset="0"/>
            </a:endParaRPr>
          </a:p>
        </p:txBody>
      </p:sp>
      <p:pic>
        <p:nvPicPr>
          <p:cNvPr id="13" name="Kép 12" descr="13803070-fekete-lábnyomok-fehér-alapo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24" y="2971808"/>
            <a:ext cx="1805925" cy="1957390"/>
          </a:xfrm>
          <a:prstGeom prst="rect">
            <a:avLst/>
          </a:prstGeom>
        </p:spPr>
      </p:pic>
      <p:pic>
        <p:nvPicPr>
          <p:cNvPr id="6" name="Kép 5" descr="egyik GÚLÁnál 200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2844" y="136772"/>
            <a:ext cx="1975306" cy="2792162"/>
          </a:xfrm>
          <a:prstGeom prst="rect">
            <a:avLst/>
          </a:prstGeom>
        </p:spPr>
      </p:pic>
      <p:pic>
        <p:nvPicPr>
          <p:cNvPr id="15" name="Picture 2" descr="gyergyo park megemlekezes0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86578" y="857232"/>
            <a:ext cx="2071702" cy="1553778"/>
          </a:xfrm>
          <a:prstGeom prst="rect">
            <a:avLst/>
          </a:prstGeom>
          <a:noFill/>
        </p:spPr>
      </p:pic>
      <p:sp>
        <p:nvSpPr>
          <p:cNvPr id="14" name="Szövegdoboz 13"/>
          <p:cNvSpPr txBox="1"/>
          <p:nvPr/>
        </p:nvSpPr>
        <p:spPr>
          <a:xfrm>
            <a:off x="357158" y="5000636"/>
            <a:ext cx="26432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LÁBNYOMAINK </a:t>
            </a:r>
          </a:p>
          <a:p>
            <a:pPr algn="ctr"/>
            <a:r>
              <a:rPr lang="hu-HU" sz="28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A </a:t>
            </a:r>
          </a:p>
          <a:p>
            <a:pPr algn="ctr"/>
            <a:r>
              <a:rPr lang="hu-HU" sz="28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TÁVOLBAN</a:t>
            </a:r>
            <a:endParaRPr lang="hu-HU" sz="2800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5" name="Kép 4" descr="HTBK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57422" y="3286124"/>
            <a:ext cx="1000132" cy="1227435"/>
          </a:xfrm>
          <a:prstGeom prst="rect">
            <a:avLst/>
          </a:prstGeom>
        </p:spPr>
      </p:pic>
      <p:sp>
        <p:nvSpPr>
          <p:cNvPr id="16" name="Szövegdoboz 15"/>
          <p:cNvSpPr txBox="1"/>
          <p:nvPr/>
        </p:nvSpPr>
        <p:spPr>
          <a:xfrm>
            <a:off x="6715140" y="97673"/>
            <a:ext cx="2143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latin typeface="Monotype Corsiva" pitchFamily="66" charset="0"/>
              </a:rPr>
              <a:t>Gyergyó tér</a:t>
            </a:r>
          </a:p>
          <a:p>
            <a:pPr algn="ctr"/>
            <a:r>
              <a:rPr lang="hu-HU" sz="2400" b="1" dirty="0" smtClean="0">
                <a:latin typeface="Monotype Corsiva" pitchFamily="66" charset="0"/>
              </a:rPr>
              <a:t>Székesfehérvár</a:t>
            </a:r>
            <a:endParaRPr lang="hu-HU" sz="2400" b="1" dirty="0">
              <a:latin typeface="Monotype Corsiva" pitchFamily="66" charset="0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1357290" y="214290"/>
            <a:ext cx="85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latin typeface="Monotype Corsiva" pitchFamily="66" charset="0"/>
              </a:rPr>
              <a:t>2000</a:t>
            </a:r>
            <a:endParaRPr lang="hu-HU" sz="2400" b="1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HTB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214290"/>
            <a:ext cx="1000132" cy="1227435"/>
          </a:xfrm>
          <a:prstGeom prst="rect">
            <a:avLst/>
          </a:prstGeom>
        </p:spPr>
      </p:pic>
      <p:pic>
        <p:nvPicPr>
          <p:cNvPr id="6" name="Kép 5" descr="Vizintini kápolna a felújítás előt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57166"/>
            <a:ext cx="3242151" cy="4862643"/>
          </a:xfrm>
          <a:prstGeom prst="rect">
            <a:avLst/>
          </a:prstGeom>
        </p:spPr>
      </p:pic>
      <p:pic>
        <p:nvPicPr>
          <p:cNvPr id="7" name="Kép 6" descr="P103097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0496" y="2857496"/>
            <a:ext cx="4965712" cy="3724284"/>
          </a:xfrm>
          <a:prstGeom prst="rect">
            <a:avLst/>
          </a:prstGeom>
        </p:spPr>
      </p:pic>
      <p:pic>
        <p:nvPicPr>
          <p:cNvPr id="8" name="Kép 7" descr="nyi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338200">
            <a:off x="3442975" y="2275412"/>
            <a:ext cx="952500" cy="838200"/>
          </a:xfrm>
          <a:prstGeom prst="rect">
            <a:avLst/>
          </a:prstGeom>
        </p:spPr>
      </p:pic>
      <p:pic>
        <p:nvPicPr>
          <p:cNvPr id="9" name="Kép 8" descr="Kápolna1wwwwwwww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720" y="5357826"/>
            <a:ext cx="4166011" cy="1214446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5286316" y="1643050"/>
            <a:ext cx="38576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VISINTINI</a:t>
            </a:r>
          </a:p>
          <a:p>
            <a:pPr algn="ctr"/>
            <a:r>
              <a:rPr lang="hu-HU" sz="32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MAGYAR KÁPOLNA</a:t>
            </a:r>
            <a:endParaRPr lang="hu-HU" sz="3200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Honvédbál 2010 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14290"/>
            <a:ext cx="3524511" cy="2357454"/>
          </a:xfrm>
          <a:prstGeom prst="rect">
            <a:avLst/>
          </a:prstGeom>
        </p:spPr>
      </p:pic>
      <p:pic>
        <p:nvPicPr>
          <p:cNvPr id="6" name="Kép 5" descr="Honvédbá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00496" y="857232"/>
            <a:ext cx="4679157" cy="3119438"/>
          </a:xfrm>
          <a:prstGeom prst="rect">
            <a:avLst/>
          </a:prstGeom>
        </p:spPr>
      </p:pic>
      <p:pic>
        <p:nvPicPr>
          <p:cNvPr id="7" name="Kép 6" descr="Honvédbál 20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5008" y="4214818"/>
            <a:ext cx="3291408" cy="2203339"/>
          </a:xfrm>
          <a:prstGeom prst="rect">
            <a:avLst/>
          </a:prstGeom>
        </p:spPr>
      </p:pic>
      <p:pic>
        <p:nvPicPr>
          <p:cNvPr id="4" name="Kép 3" descr="Honvédbál 201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3143269"/>
            <a:ext cx="5357818" cy="3571879"/>
          </a:xfrm>
          <a:prstGeom prst="rect">
            <a:avLst/>
          </a:prstGeom>
        </p:spPr>
      </p:pic>
      <p:pic>
        <p:nvPicPr>
          <p:cNvPr id="5" name="Kép 4" descr="HTBK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56587" y="214290"/>
            <a:ext cx="873131" cy="1071570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3500430" y="142852"/>
            <a:ext cx="4357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latin typeface="Bradley Hand ITC" pitchFamily="66" charset="0"/>
              </a:rPr>
              <a:t>      </a:t>
            </a:r>
            <a:r>
              <a:rPr lang="hu-HU" sz="3600" b="1" dirty="0" smtClean="0">
                <a:latin typeface="Monotype Corsiva" pitchFamily="66" charset="0"/>
              </a:rPr>
              <a:t>Tűsarkú lábnyomok</a:t>
            </a:r>
            <a:endParaRPr lang="hu-HU" sz="3600" b="1" dirty="0">
              <a:latin typeface="Monotype Corsiva" pitchFamily="66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642910" y="2500306"/>
            <a:ext cx="321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2000 – 2011.</a:t>
            </a:r>
            <a:endParaRPr lang="hu-HU" sz="3600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 descr="gyakorlaton 19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71670" y="2643182"/>
            <a:ext cx="2721620" cy="1785950"/>
          </a:xfrm>
          <a:prstGeom prst="rect">
            <a:avLst/>
          </a:prstGeom>
        </p:spPr>
      </p:pic>
      <p:pic>
        <p:nvPicPr>
          <p:cNvPr id="29" name="Picture 23" descr="nato központb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66" y="3929066"/>
            <a:ext cx="3059112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/>
          <p:nvPr/>
        </p:nvSpPr>
        <p:spPr>
          <a:xfrm>
            <a:off x="714348" y="71414"/>
            <a:ext cx="4714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 smtClean="0">
                <a:latin typeface="Monotype Corsiva" pitchFamily="66" charset="0"/>
              </a:rPr>
              <a:t>KÖZÖS ÉLMÉNYEK </a:t>
            </a:r>
          </a:p>
          <a:p>
            <a:pPr algn="ctr"/>
            <a:r>
              <a:rPr lang="hu-HU" sz="3600" b="1" dirty="0" smtClean="0">
                <a:latin typeface="Monotype Corsiva" pitchFamily="66" charset="0"/>
              </a:rPr>
              <a:t>Útlevéllel és anélkül</a:t>
            </a:r>
            <a:endParaRPr lang="hu-HU" sz="3600" b="1" dirty="0">
              <a:latin typeface="Monotype Corsiva" pitchFamily="66" charset="0"/>
            </a:endParaRPr>
          </a:p>
        </p:txBody>
      </p:sp>
      <p:pic>
        <p:nvPicPr>
          <p:cNvPr id="6" name="Kép 5" descr="kirándulás Bp 2000 VÁGOT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1214422"/>
            <a:ext cx="3286148" cy="1706000"/>
          </a:xfrm>
          <a:prstGeom prst="rect">
            <a:avLst/>
          </a:prstGeom>
        </p:spPr>
      </p:pic>
      <p:pic>
        <p:nvPicPr>
          <p:cNvPr id="7" name="Kép 6" descr="Okucaniban 200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14810" y="1214422"/>
            <a:ext cx="2894321" cy="2000264"/>
          </a:xfrm>
          <a:prstGeom prst="rect">
            <a:avLst/>
          </a:prstGeom>
        </p:spPr>
      </p:pic>
      <p:pic>
        <p:nvPicPr>
          <p:cNvPr id="8" name="Kép 7" descr="Doberdó 200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14810" y="3929066"/>
            <a:ext cx="2857520" cy="1995728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4286248" y="5357826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Doberdó - 2000</a:t>
            </a:r>
            <a:endParaRPr lang="hu-HU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714744" y="2786058"/>
            <a:ext cx="357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Okučani</a:t>
            </a:r>
            <a:r>
              <a:rPr lang="hu-HU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 - 2000</a:t>
            </a:r>
            <a:endParaRPr lang="hu-HU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214414" y="1285860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2">
                    <a:lumMod val="75000"/>
                  </a:schemeClr>
                </a:solidFill>
                <a:latin typeface="Monotype Corsiva" pitchFamily="66" charset="0"/>
              </a:rPr>
              <a:t>Budapest</a:t>
            </a:r>
            <a:endParaRPr lang="hu-HU" b="1" dirty="0">
              <a:solidFill>
                <a:schemeClr val="bg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5" name="Kép 4" descr="HTBK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4282" y="142852"/>
            <a:ext cx="873131" cy="1071570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3143240" y="2786058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1997</a:t>
            </a:r>
            <a:endParaRPr lang="hu-HU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8" name="Kép 17" descr="földgömb2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1364" y="6072206"/>
            <a:ext cx="485926" cy="642918"/>
          </a:xfrm>
          <a:prstGeom prst="rect">
            <a:avLst/>
          </a:prstGeom>
        </p:spPr>
      </p:pic>
      <p:sp>
        <p:nvSpPr>
          <p:cNvPr id="19" name="Szövegdoboz 18"/>
          <p:cNvSpPr txBox="1"/>
          <p:nvPr/>
        </p:nvSpPr>
        <p:spPr>
          <a:xfrm>
            <a:off x="6429388" y="117693"/>
            <a:ext cx="242889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Okučani</a:t>
            </a:r>
            <a:r>
              <a:rPr lang="hu-HU" sz="24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 – Taszár</a:t>
            </a:r>
          </a:p>
          <a:p>
            <a:pPr algn="ctr"/>
            <a:r>
              <a:rPr lang="hu-HU" sz="24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Kecel – Kecskemét</a:t>
            </a:r>
          </a:p>
          <a:p>
            <a:pPr algn="ctr"/>
            <a:r>
              <a:rPr lang="hu-HU" sz="24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Arad</a:t>
            </a:r>
          </a:p>
          <a:p>
            <a:pPr algn="ctr"/>
            <a:r>
              <a:rPr lang="hu-HU" sz="24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Budapest</a:t>
            </a:r>
          </a:p>
          <a:p>
            <a:pPr algn="ctr"/>
            <a:r>
              <a:rPr lang="hu-HU" sz="24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Doberdó</a:t>
            </a:r>
          </a:p>
          <a:p>
            <a:pPr algn="ctr"/>
            <a:r>
              <a:rPr lang="hu-HU" sz="24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Bécs – Győr</a:t>
            </a:r>
          </a:p>
          <a:p>
            <a:pPr algn="ctr"/>
            <a:r>
              <a:rPr lang="hu-HU" sz="24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Kárpátalja</a:t>
            </a:r>
          </a:p>
          <a:p>
            <a:pPr algn="ctr"/>
            <a:r>
              <a:rPr lang="hu-HU" sz="24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Szlovénia (</a:t>
            </a:r>
            <a:r>
              <a:rPr lang="hu-HU" sz="2400" b="1" dirty="0" err="1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Ukanc</a:t>
            </a:r>
            <a:r>
              <a:rPr lang="hu-HU" sz="24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)</a:t>
            </a:r>
          </a:p>
          <a:p>
            <a:pPr algn="ctr"/>
            <a:r>
              <a:rPr lang="hu-HU" sz="24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Brüsszel</a:t>
            </a:r>
          </a:p>
          <a:p>
            <a:pPr algn="ctr"/>
            <a:r>
              <a:rPr lang="hu-HU" sz="24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Rodostó –</a:t>
            </a:r>
            <a:r>
              <a:rPr lang="hu-HU" sz="2400" b="1" dirty="0" err="1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Kocajed</a:t>
            </a:r>
            <a:endParaRPr lang="hu-HU" sz="2400" b="1" dirty="0" smtClean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  <a:p>
            <a:pPr algn="ctr"/>
            <a:r>
              <a:rPr lang="hu-HU" sz="24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Szlovénia</a:t>
            </a:r>
          </a:p>
          <a:p>
            <a:pPr algn="ctr"/>
            <a:r>
              <a:rPr lang="hu-HU" sz="24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Erdély</a:t>
            </a:r>
          </a:p>
          <a:p>
            <a:pPr algn="ctr"/>
            <a:r>
              <a:rPr lang="hu-HU" sz="24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Lengyelország</a:t>
            </a:r>
          </a:p>
          <a:p>
            <a:pPr algn="ctr"/>
            <a:r>
              <a:rPr lang="hu-HU" sz="24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Szarajevó</a:t>
            </a:r>
          </a:p>
          <a:p>
            <a:pPr algn="ctr"/>
            <a:r>
              <a:rPr lang="hu-HU" sz="24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Dalmácia</a:t>
            </a:r>
          </a:p>
          <a:p>
            <a:pPr algn="ctr"/>
            <a:r>
              <a:rPr lang="hu-HU" sz="24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Albánia</a:t>
            </a:r>
          </a:p>
          <a:p>
            <a:pPr algn="ctr"/>
            <a:r>
              <a:rPr lang="hu-HU" sz="24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Prága</a:t>
            </a:r>
          </a:p>
          <a:p>
            <a:pPr algn="ctr"/>
            <a:r>
              <a:rPr lang="hu-HU" sz="24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Bécs</a:t>
            </a:r>
            <a:endParaRPr lang="hu-HU" sz="2400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20" name="Kép 19" descr="földgömb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11671" y="6072230"/>
            <a:ext cx="631437" cy="642918"/>
          </a:xfrm>
          <a:prstGeom prst="rect">
            <a:avLst/>
          </a:prstGeom>
        </p:spPr>
      </p:pic>
      <p:pic>
        <p:nvPicPr>
          <p:cNvPr id="21" name="Kép 20" descr="földgömb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2262165" y="6072206"/>
            <a:ext cx="452447" cy="633426"/>
          </a:xfrm>
          <a:prstGeom prst="rect">
            <a:avLst/>
          </a:prstGeom>
        </p:spPr>
      </p:pic>
      <p:pic>
        <p:nvPicPr>
          <p:cNvPr id="22" name="Kép 21" descr="földgömb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868993" y="6072206"/>
            <a:ext cx="631437" cy="642918"/>
          </a:xfrm>
          <a:prstGeom prst="rect">
            <a:avLst/>
          </a:prstGeom>
        </p:spPr>
      </p:pic>
      <p:pic>
        <p:nvPicPr>
          <p:cNvPr id="23" name="Kép 22" descr="földgömb2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7446" y="6072230"/>
            <a:ext cx="485926" cy="642918"/>
          </a:xfrm>
          <a:prstGeom prst="rect">
            <a:avLst/>
          </a:prstGeom>
        </p:spPr>
      </p:pic>
      <p:pic>
        <p:nvPicPr>
          <p:cNvPr id="24" name="Kép 23" descr="földgömb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97753" y="6072230"/>
            <a:ext cx="631437" cy="642918"/>
          </a:xfrm>
          <a:prstGeom prst="rect">
            <a:avLst/>
          </a:prstGeom>
        </p:spPr>
      </p:pic>
      <p:pic>
        <p:nvPicPr>
          <p:cNvPr id="25" name="Kép 24" descr="földgömb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5048247" y="6081722"/>
            <a:ext cx="452447" cy="633426"/>
          </a:xfrm>
          <a:prstGeom prst="rect">
            <a:avLst/>
          </a:prstGeom>
        </p:spPr>
      </p:pic>
      <p:pic>
        <p:nvPicPr>
          <p:cNvPr id="26" name="Kép 25" descr="földgömb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655075" y="6072206"/>
            <a:ext cx="631437" cy="642918"/>
          </a:xfrm>
          <a:prstGeom prst="rect">
            <a:avLst/>
          </a:prstGeom>
        </p:spPr>
      </p:pic>
      <p:pic>
        <p:nvPicPr>
          <p:cNvPr id="27" name="Kép 26" descr="földgömb2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29388" y="6072230"/>
            <a:ext cx="485926" cy="642918"/>
          </a:xfrm>
          <a:prstGeom prst="rect">
            <a:avLst/>
          </a:prstGeom>
        </p:spPr>
      </p:pic>
      <p:pic>
        <p:nvPicPr>
          <p:cNvPr id="28" name="Kép 27" descr="földgömb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358214" y="6072206"/>
            <a:ext cx="631437" cy="642918"/>
          </a:xfrm>
          <a:prstGeom prst="rect">
            <a:avLst/>
          </a:prstGeom>
        </p:spPr>
      </p:pic>
      <p:pic>
        <p:nvPicPr>
          <p:cNvPr id="30" name="Kép 29" descr="földgömb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2844" y="6072206"/>
            <a:ext cx="631437" cy="642918"/>
          </a:xfrm>
          <a:prstGeom prst="rect">
            <a:avLst/>
          </a:prstGeom>
        </p:spPr>
      </p:pic>
      <p:pic>
        <p:nvPicPr>
          <p:cNvPr id="31" name="Picture 13" descr="P116022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214942" y="142852"/>
            <a:ext cx="1357322" cy="101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Szövegdoboz 33"/>
          <p:cNvSpPr txBox="1"/>
          <p:nvPr/>
        </p:nvSpPr>
        <p:spPr>
          <a:xfrm>
            <a:off x="1500166" y="4071942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Brüsszel</a:t>
            </a:r>
            <a:endParaRPr lang="hu-HU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19 1 Pláz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578" y="857232"/>
            <a:ext cx="3463918" cy="2597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Kép 4" descr="HTBK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1934" y="4000504"/>
            <a:ext cx="1285884" cy="15781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428596" y="857232"/>
            <a:ext cx="3143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800" b="1" dirty="0" smtClean="0">
                <a:latin typeface="Bradley Hand ITC" pitchFamily="66" charset="0"/>
              </a:rPr>
              <a:t>      </a:t>
            </a:r>
            <a:r>
              <a:rPr lang="hu-HU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Fehérvár katonái</a:t>
            </a:r>
            <a:endParaRPr lang="hu-HU" sz="2400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6" name="Kép 5" descr="2012 okt 6 KEMPP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8" y="2643182"/>
            <a:ext cx="3225300" cy="4000504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1285852" y="214290"/>
            <a:ext cx="6786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Nyomaink az ünnepnapokon és a hétköznapokban</a:t>
            </a:r>
            <a:endParaRPr lang="hu-HU" sz="2800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8" name="Kép 7" descr="Fehérvár katonái 201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786" y="3500438"/>
            <a:ext cx="3000396" cy="3291132"/>
          </a:xfrm>
          <a:prstGeom prst="rect">
            <a:avLst/>
          </a:prstGeom>
        </p:spPr>
      </p:pic>
      <p:pic>
        <p:nvPicPr>
          <p:cNvPr id="9" name="Kép 8" descr="HTBK 2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9388" y="1357298"/>
            <a:ext cx="1870073" cy="1428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HTB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86" y="4357694"/>
            <a:ext cx="1285884" cy="15781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785786" y="214290"/>
            <a:ext cx="7929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 smtClean="0">
                <a:latin typeface="Monotype Corsiva" pitchFamily="66" charset="0"/>
              </a:rPr>
              <a:t>FEHÉRVÁR   KÖSZÖNTI   KATONÁIT</a:t>
            </a:r>
            <a:endParaRPr lang="hu-HU" sz="3600" b="1" dirty="0">
              <a:latin typeface="Monotype Corsiva" pitchFamily="66" charset="0"/>
            </a:endParaRPr>
          </a:p>
        </p:txBody>
      </p:sp>
      <p:pic>
        <p:nvPicPr>
          <p:cNvPr id="4" name="Kép 3" descr="Fehérvár köszönti katonáit 20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43174" y="3071810"/>
            <a:ext cx="5143504" cy="3429003"/>
          </a:xfrm>
          <a:prstGeom prst="rect">
            <a:avLst/>
          </a:prstGeom>
        </p:spPr>
      </p:pic>
      <p:pic>
        <p:nvPicPr>
          <p:cNvPr id="6" name="Picture 14" descr="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857232"/>
            <a:ext cx="3961979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HTB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082" y="357166"/>
            <a:ext cx="1285884" cy="15781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500034" y="1071546"/>
            <a:ext cx="6858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 smtClean="0">
                <a:latin typeface="Monotype Corsiva" pitchFamily="66" charset="0"/>
              </a:rPr>
              <a:t>LENYOMATAINK  KÖNYVEKBEN</a:t>
            </a:r>
            <a:endParaRPr lang="hu-HU" sz="3600" b="1" dirty="0">
              <a:latin typeface="Monotype Corsiva" pitchFamily="66" charset="0"/>
            </a:endParaRPr>
          </a:p>
        </p:txBody>
      </p:sp>
      <p:pic>
        <p:nvPicPr>
          <p:cNvPr id="4" name="Picture 16" descr="P118059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1773238"/>
            <a:ext cx="1236663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5" descr="P118065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24075" y="2781300"/>
            <a:ext cx="1592263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2" descr="P11806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51275" y="3068638"/>
            <a:ext cx="1477963" cy="197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3" descr="P118063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08625" y="3284538"/>
            <a:ext cx="107315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8" descr="P118059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04025" y="2781300"/>
            <a:ext cx="2089150" cy="15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7" descr="P118060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8313" y="3716338"/>
            <a:ext cx="1504950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9" descr="P118060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47813" y="5373688"/>
            <a:ext cx="1657350" cy="124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4" descr="P118061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563938" y="5157788"/>
            <a:ext cx="1944687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7" descr="P1180657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724525" y="5229225"/>
            <a:ext cx="1404938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6" descr="P118064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308850" y="4581525"/>
            <a:ext cx="1397000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0" y="785794"/>
            <a:ext cx="50720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smtClean="0">
                <a:latin typeface="Monotype Corsiva" pitchFamily="66" charset="0"/>
              </a:rPr>
              <a:t>Milyen lesz a nyomunk</a:t>
            </a:r>
          </a:p>
          <a:p>
            <a:pPr algn="ctr"/>
            <a:r>
              <a:rPr lang="hu-HU" sz="4400" b="1" dirty="0" smtClean="0">
                <a:latin typeface="Monotype Corsiva" pitchFamily="66" charset="0"/>
              </a:rPr>
              <a:t>újabb 20 év múlva?</a:t>
            </a:r>
            <a:endParaRPr lang="hu-HU" sz="4400" b="1" dirty="0">
              <a:latin typeface="Monotype Corsiva" pitchFamily="66" charset="0"/>
            </a:endParaRPr>
          </a:p>
        </p:txBody>
      </p:sp>
      <p:pic>
        <p:nvPicPr>
          <p:cNvPr id="7" name="Kép 6" descr="KJA_200501071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20703"/>
            <a:ext cx="5143504" cy="2937297"/>
          </a:xfrm>
          <a:prstGeom prst="rect">
            <a:avLst/>
          </a:prstGeom>
        </p:spPr>
      </p:pic>
      <p:pic>
        <p:nvPicPr>
          <p:cNvPr id="9" name="Kép 8" descr="HTB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5040332">
            <a:off x="686008" y="5881177"/>
            <a:ext cx="379980" cy="466339"/>
          </a:xfrm>
          <a:prstGeom prst="rect">
            <a:avLst/>
          </a:prstGeom>
        </p:spPr>
      </p:pic>
      <p:pic>
        <p:nvPicPr>
          <p:cNvPr id="10" name="Kép 9" descr="HTB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5040332">
            <a:off x="1664524" y="6166930"/>
            <a:ext cx="379980" cy="466339"/>
          </a:xfrm>
          <a:prstGeom prst="rect">
            <a:avLst/>
          </a:prstGeom>
        </p:spPr>
      </p:pic>
      <p:pic>
        <p:nvPicPr>
          <p:cNvPr id="11" name="Kép 10" descr="HTB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4247929">
            <a:off x="2664655" y="6225523"/>
            <a:ext cx="379980" cy="466339"/>
          </a:xfrm>
          <a:prstGeom prst="rect">
            <a:avLst/>
          </a:prstGeom>
        </p:spPr>
      </p:pic>
      <p:pic>
        <p:nvPicPr>
          <p:cNvPr id="12" name="Kép 11" descr="HTBK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1494086">
            <a:off x="3726966" y="6244954"/>
            <a:ext cx="309972" cy="380421"/>
          </a:xfrm>
          <a:prstGeom prst="rect">
            <a:avLst/>
          </a:prstGeom>
        </p:spPr>
      </p:pic>
      <p:pic>
        <p:nvPicPr>
          <p:cNvPr id="13" name="Kép 12" descr="HTBK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8446404">
            <a:off x="4582709" y="5967698"/>
            <a:ext cx="215655" cy="264668"/>
          </a:xfrm>
          <a:prstGeom prst="rect">
            <a:avLst/>
          </a:prstGeom>
        </p:spPr>
      </p:pic>
      <p:pic>
        <p:nvPicPr>
          <p:cNvPr id="15" name="Kép 14" descr="nagy lábnyom vágottXXX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5945" y="0"/>
            <a:ext cx="4018055" cy="6858000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285720" y="2500306"/>
            <a:ext cx="8429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R A J T U N K   (is)  M Ú L I K  !</a:t>
            </a:r>
            <a:endParaRPr lang="hu-HU" sz="4800" b="1" dirty="0">
              <a:solidFill>
                <a:schemeClr val="accent3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8" name="Kép 7" descr="HTBK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8414471">
            <a:off x="6643001" y="4757013"/>
            <a:ext cx="734242" cy="901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HTB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928671"/>
            <a:ext cx="1047757" cy="1285884"/>
          </a:xfrm>
          <a:prstGeom prst="rect">
            <a:avLst/>
          </a:prstGeom>
        </p:spPr>
      </p:pic>
      <p:pic>
        <p:nvPicPr>
          <p:cNvPr id="6" name="Kép 5" descr="Baráti találkozó 1995 VÁGOT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00166" y="714356"/>
            <a:ext cx="4543044" cy="2144268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1643042" y="214290"/>
            <a:ext cx="4214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latin typeface="Monotype Corsiva" pitchFamily="66" charset="0"/>
              </a:rPr>
              <a:t>Baráti találkozó – 1995.</a:t>
            </a:r>
            <a:endParaRPr lang="hu-HU" sz="2800" b="1" dirty="0">
              <a:latin typeface="Monotype Corsiva" pitchFamily="66" charset="0"/>
            </a:endParaRPr>
          </a:p>
        </p:txBody>
      </p:sp>
      <p:pic>
        <p:nvPicPr>
          <p:cNvPr id="8" name="Kép 7" descr="tanácskozás 1998 JAV 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3571876"/>
            <a:ext cx="4000528" cy="2449245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214282" y="3000372"/>
            <a:ext cx="4214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latin typeface="Monotype Corsiva" pitchFamily="66" charset="0"/>
              </a:rPr>
              <a:t>Tanácskozás – 1998.</a:t>
            </a:r>
            <a:endParaRPr lang="hu-HU" sz="2800" b="1" dirty="0">
              <a:latin typeface="Monotype Corsiva" pitchFamily="66" charset="0"/>
            </a:endParaRPr>
          </a:p>
        </p:txBody>
      </p:sp>
      <p:pic>
        <p:nvPicPr>
          <p:cNvPr id="10" name="Kép 9" descr="ünnep 2000 VÁGOTT JAVÍTOT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29124" y="3000372"/>
            <a:ext cx="4386072" cy="3063240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4500562" y="6072206"/>
            <a:ext cx="4214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latin typeface="Monotype Corsiva" pitchFamily="66" charset="0"/>
              </a:rPr>
              <a:t>Ünnep – 2000.</a:t>
            </a:r>
            <a:endParaRPr lang="hu-HU" sz="2800" b="1" dirty="0">
              <a:latin typeface="Monotype Corsiva" pitchFamily="66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6143636" y="1189009"/>
            <a:ext cx="27860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KÖZÖSSÉGI </a:t>
            </a:r>
            <a:br>
              <a:rPr lang="hu-HU" sz="28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hu-HU" sz="28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FELÜLETEINK</a:t>
            </a:r>
            <a:endParaRPr lang="hu-HU" sz="2800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HTB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44" y="2285992"/>
            <a:ext cx="1643074" cy="2016501"/>
          </a:xfrm>
          <a:prstGeom prst="rect">
            <a:avLst/>
          </a:prstGeom>
        </p:spPr>
      </p:pic>
      <p:pic>
        <p:nvPicPr>
          <p:cNvPr id="6" name="Kép 5" descr="Közgyűlés 1996 VÁGOTT JAVÍTOT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2976" y="142852"/>
            <a:ext cx="2433042" cy="3147172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142844" y="428604"/>
            <a:ext cx="1071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smtClean="0">
                <a:latin typeface="Monotype Corsiva" pitchFamily="66" charset="0"/>
              </a:rPr>
              <a:t>1996</a:t>
            </a:r>
            <a:endParaRPr lang="hu-HU" sz="3200" b="1" dirty="0">
              <a:latin typeface="Monotype Corsiva" pitchFamily="66" charset="0"/>
            </a:endParaRPr>
          </a:p>
        </p:txBody>
      </p:sp>
      <p:pic>
        <p:nvPicPr>
          <p:cNvPr id="8" name="Kép 7" descr="Közgyűlés 199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57818" y="357166"/>
            <a:ext cx="3286148" cy="2305465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7858148" y="2643182"/>
            <a:ext cx="1071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smtClean="0">
                <a:latin typeface="Monotype Corsiva" pitchFamily="66" charset="0"/>
              </a:rPr>
              <a:t>1999</a:t>
            </a:r>
            <a:endParaRPr lang="hu-HU" sz="3200" b="1" dirty="0">
              <a:latin typeface="Monotype Corsiva" pitchFamily="66" charset="0"/>
            </a:endParaRPr>
          </a:p>
        </p:txBody>
      </p:sp>
      <p:pic>
        <p:nvPicPr>
          <p:cNvPr id="10" name="Kép 9" descr="közgyűlés 2004 szavazá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1" y="4214818"/>
            <a:ext cx="3573549" cy="2373060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142844" y="3714752"/>
            <a:ext cx="1071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smtClean="0">
                <a:latin typeface="Monotype Corsiva" pitchFamily="66" charset="0"/>
              </a:rPr>
              <a:t>2004</a:t>
            </a:r>
            <a:endParaRPr lang="hu-HU" sz="3200" b="1" dirty="0">
              <a:latin typeface="Monotype Corsiva" pitchFamily="66" charset="0"/>
            </a:endParaRPr>
          </a:p>
        </p:txBody>
      </p:sp>
      <p:pic>
        <p:nvPicPr>
          <p:cNvPr id="12" name="Kép 11" descr="Közgyűlés az ÖHP-n 201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14942" y="4143380"/>
            <a:ext cx="3697132" cy="2481384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7858148" y="3643314"/>
            <a:ext cx="1071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smtClean="0">
                <a:latin typeface="Monotype Corsiva" pitchFamily="66" charset="0"/>
              </a:rPr>
              <a:t>2012</a:t>
            </a:r>
            <a:endParaRPr lang="hu-HU" sz="3200" b="1" dirty="0">
              <a:latin typeface="Monotype Corsiva" pitchFamily="66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5429256" y="3143248"/>
            <a:ext cx="3214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Szervezeti életünk</a:t>
            </a:r>
            <a:endParaRPr lang="hu-HU" sz="3200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 descr="150. évf Pákozd 1998 VÁGOT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951314"/>
            <a:ext cx="3352420" cy="2763438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2500298" y="285728"/>
            <a:ext cx="4429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latin typeface="Monotype Corsiva" pitchFamily="66" charset="0"/>
              </a:rPr>
              <a:t>HONVÉDSÉG   ÉS…</a:t>
            </a:r>
            <a:endParaRPr lang="hu-HU" sz="3600" b="1" dirty="0">
              <a:latin typeface="Monotype Corsiva" pitchFamily="66" charset="0"/>
            </a:endParaRPr>
          </a:p>
        </p:txBody>
      </p:sp>
      <p:pic>
        <p:nvPicPr>
          <p:cNvPr id="9" name="Kép 8" descr="Benkő CSPA Warv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5" y="4071942"/>
            <a:ext cx="3978279" cy="2571768"/>
          </a:xfrm>
          <a:prstGeom prst="rect">
            <a:avLst/>
          </a:prstGeom>
        </p:spPr>
      </p:pic>
      <p:pic>
        <p:nvPicPr>
          <p:cNvPr id="12" name="Kép 11" descr="HTBK SZFP emü 199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95554" y="949165"/>
            <a:ext cx="3662726" cy="2837025"/>
          </a:xfrm>
          <a:prstGeom prst="rect">
            <a:avLst/>
          </a:prstGeom>
        </p:spPr>
      </p:pic>
      <p:pic>
        <p:nvPicPr>
          <p:cNvPr id="11" name="Picture 15" descr="osszhadero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6314" y="4071942"/>
            <a:ext cx="4000528" cy="203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Kép 4" descr="HTBK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57620" y="2571744"/>
            <a:ext cx="1516053" cy="1860612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4714876" y="6143644"/>
            <a:ext cx="4143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Szerződés aláírása 2011-ben</a:t>
            </a:r>
            <a:endParaRPr lang="hu-HU" sz="2400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 descr="centi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554" y="5286389"/>
            <a:ext cx="5769298" cy="1571612"/>
          </a:xfrm>
          <a:prstGeom prst="rect">
            <a:avLst/>
          </a:prstGeom>
        </p:spPr>
      </p:pic>
      <p:pic>
        <p:nvPicPr>
          <p:cNvPr id="5" name="Kép 4" descr="HTBK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8082" y="357166"/>
            <a:ext cx="1285884" cy="15781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500298" y="285728"/>
            <a:ext cx="4429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latin typeface="Monotype Corsiva" pitchFamily="66" charset="0"/>
              </a:rPr>
              <a:t>ÉS  TÁRSADALOM…</a:t>
            </a:r>
            <a:endParaRPr lang="hu-HU" sz="3600" b="1" dirty="0">
              <a:latin typeface="Monotype Corsiva" pitchFamily="66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857356" y="3071810"/>
            <a:ext cx="2286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chemeClr val="bg2">
                    <a:lumMod val="90000"/>
                  </a:schemeClr>
                </a:solidFill>
                <a:latin typeface="Monotype Corsiva" pitchFamily="66" charset="0"/>
              </a:rPr>
              <a:t>2004. november 3.</a:t>
            </a:r>
            <a:endParaRPr lang="hu-HU" sz="2400" b="1" dirty="0">
              <a:solidFill>
                <a:schemeClr val="bg2">
                  <a:lumMod val="9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7" name="Kép 6" descr="Centi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1000108"/>
            <a:ext cx="3302000" cy="5219700"/>
          </a:xfrm>
          <a:prstGeom prst="rect">
            <a:avLst/>
          </a:prstGeom>
        </p:spPr>
      </p:pic>
      <p:pic>
        <p:nvPicPr>
          <p:cNvPr id="4" name="Kép 3" descr="centivágá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71603" y="2000240"/>
            <a:ext cx="4195511" cy="2786082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3500430" y="4714884"/>
            <a:ext cx="2357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 smtClean="0">
                <a:latin typeface="Monotype Corsiva" pitchFamily="66" charset="0"/>
              </a:rPr>
              <a:t>2004</a:t>
            </a:r>
            <a:endParaRPr lang="hu-HU" sz="3600" b="1" dirty="0">
              <a:latin typeface="Monotype Corsiva" pitchFamily="66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6143636" y="2428868"/>
            <a:ext cx="2714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Új társadalmi környezet</a:t>
            </a:r>
            <a:endParaRPr lang="hu-HU" sz="3600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HTB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5338" y="71414"/>
            <a:ext cx="785818" cy="964413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142976" y="214290"/>
            <a:ext cx="6572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latin typeface="Monotype Corsiva" pitchFamily="66" charset="0"/>
              </a:rPr>
              <a:t>Középpontban az ifjúság</a:t>
            </a:r>
            <a:endParaRPr lang="hu-HU" sz="4000" b="1" dirty="0">
              <a:latin typeface="Monotype Corsiva" pitchFamily="66" charset="0"/>
            </a:endParaRPr>
          </a:p>
        </p:txBody>
      </p:sp>
      <p:pic>
        <p:nvPicPr>
          <p:cNvPr id="6" name="Kép 5" descr="Pákozdi verseny 1997 JAVÍTOT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48" y="1000108"/>
            <a:ext cx="2927604" cy="3090672"/>
          </a:xfrm>
          <a:prstGeom prst="rect">
            <a:avLst/>
          </a:prstGeom>
        </p:spPr>
      </p:pic>
      <p:pic>
        <p:nvPicPr>
          <p:cNvPr id="8" name="Kép 7" descr="gyerekvetélkedő 2000.JAVÍTOT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1214422"/>
            <a:ext cx="3692652" cy="2653284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928662" y="3857628"/>
            <a:ext cx="1000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latin typeface="Monotype Corsiva" pitchFamily="66" charset="0"/>
              </a:rPr>
              <a:t>1997</a:t>
            </a:r>
            <a:endParaRPr lang="hu-HU" sz="3200" b="1" dirty="0">
              <a:latin typeface="Monotype Corsiva" pitchFamily="66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6500826" y="3571876"/>
            <a:ext cx="1214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latin typeface="Monotype Corsiva" pitchFamily="66" charset="0"/>
              </a:rPr>
              <a:t>2000</a:t>
            </a:r>
            <a:endParaRPr lang="hu-HU" sz="3200" b="1" dirty="0">
              <a:latin typeface="Monotype Corsiva" pitchFamily="66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500034" y="4572008"/>
            <a:ext cx="62151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Honvédelmi versenyek</a:t>
            </a:r>
          </a:p>
          <a:p>
            <a:r>
              <a:rPr lang="hu-HU" sz="36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Pályázatok iskoláknak</a:t>
            </a:r>
          </a:p>
          <a:p>
            <a:r>
              <a:rPr lang="hu-HU" sz="3600" b="1" dirty="0" err="1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Military-Klub</a:t>
            </a:r>
            <a:endParaRPr lang="hu-HU" sz="3600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HTB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082" y="357166"/>
            <a:ext cx="1285884" cy="1578131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142976" y="214290"/>
            <a:ext cx="6572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latin typeface="Monotype Corsiva" pitchFamily="66" charset="0"/>
              </a:rPr>
              <a:t>Középpontban az ifjúság</a:t>
            </a:r>
            <a:endParaRPr lang="hu-HU" sz="4000" b="1" dirty="0">
              <a:latin typeface="Monotype Corsiva" pitchFamily="66" charset="0"/>
            </a:endParaRPr>
          </a:p>
        </p:txBody>
      </p:sp>
      <p:pic>
        <p:nvPicPr>
          <p:cNvPr id="6" name="Kép 5" descr="Lábnyomos IRÁN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976565" y="2505058"/>
            <a:ext cx="3600450" cy="590552"/>
          </a:xfrm>
          <a:prstGeom prst="rect">
            <a:avLst/>
          </a:prstGeom>
        </p:spPr>
      </p:pic>
      <p:pic>
        <p:nvPicPr>
          <p:cNvPr id="8" name="Kép 7" descr="Lábnyomos IRÁN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523515">
            <a:off x="5101155" y="2485844"/>
            <a:ext cx="3550262" cy="560981"/>
          </a:xfrm>
          <a:prstGeom prst="rect">
            <a:avLst/>
          </a:prstGeom>
        </p:spPr>
      </p:pic>
      <p:pic>
        <p:nvPicPr>
          <p:cNvPr id="9" name="Kép 8" descr="Lábnyomos IRÁN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86138">
            <a:off x="557971" y="2129045"/>
            <a:ext cx="3600450" cy="565838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3286116" y="4643446"/>
            <a:ext cx="29289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latin typeface="Monotype Corsiva" pitchFamily="66" charset="0"/>
              </a:rPr>
              <a:t>Katonai Emlékpark Pákozd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0" y="3786190"/>
            <a:ext cx="25717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latin typeface="Monotype Corsiva" pitchFamily="66" charset="0"/>
              </a:rPr>
              <a:t>El</a:t>
            </a:r>
            <a:r>
              <a:rPr lang="hu-HU" sz="3200" b="1" i="1" dirty="0" smtClean="0">
                <a:latin typeface="Monotype Corsiva" pitchFamily="66" charset="0"/>
              </a:rPr>
              <a:t>ő</a:t>
            </a:r>
            <a:r>
              <a:rPr lang="hu-HU" sz="3200" b="1" dirty="0" smtClean="0">
                <a:latin typeface="Monotype Corsiva" pitchFamily="66" charset="0"/>
              </a:rPr>
              <a:t>adások</a:t>
            </a:r>
          </a:p>
          <a:p>
            <a:pPr algn="ctr"/>
            <a:r>
              <a:rPr lang="hu-HU" sz="3200" b="1" dirty="0" smtClean="0">
                <a:latin typeface="Monotype Corsiva" pitchFamily="66" charset="0"/>
              </a:rPr>
              <a:t>Versenyek</a:t>
            </a:r>
          </a:p>
          <a:p>
            <a:pPr algn="ctr"/>
            <a:r>
              <a:rPr lang="hu-HU" sz="3200" b="1" dirty="0" smtClean="0">
                <a:latin typeface="Monotype Corsiva" pitchFamily="66" charset="0"/>
              </a:rPr>
              <a:t>Vetélked</a:t>
            </a:r>
            <a:r>
              <a:rPr lang="hu-HU" sz="3200" b="1" i="1" dirty="0" smtClean="0">
                <a:latin typeface="Monotype Corsiva" pitchFamily="66" charset="0"/>
              </a:rPr>
              <a:t>ő</a:t>
            </a:r>
            <a:r>
              <a:rPr lang="hu-HU" sz="3200" b="1" dirty="0" smtClean="0">
                <a:latin typeface="Monotype Corsiva" pitchFamily="66" charset="0"/>
              </a:rPr>
              <a:t>k</a:t>
            </a:r>
            <a:endParaRPr lang="hu-HU" sz="3200" b="1" dirty="0">
              <a:latin typeface="Monotype Corsiva" pitchFamily="66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6000760" y="4429132"/>
            <a:ext cx="29289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latin typeface="Monotype Corsiva" pitchFamily="66" charset="0"/>
              </a:rPr>
              <a:t>Honvédelmi </a:t>
            </a:r>
          </a:p>
          <a:p>
            <a:pPr algn="ctr"/>
            <a:r>
              <a:rPr lang="hu-HU" sz="3200" b="1" dirty="0" smtClean="0">
                <a:latin typeface="Monotype Corsiva" pitchFamily="66" charset="0"/>
              </a:rPr>
              <a:t>táborok</a:t>
            </a:r>
            <a:endParaRPr lang="hu-HU" sz="3200" b="1" dirty="0">
              <a:latin typeface="Monotype Corsiva" pitchFamily="66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2643174" y="6072206"/>
            <a:ext cx="4357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latin typeface="Monotype Corsiva" pitchFamily="66" charset="0"/>
              </a:rPr>
              <a:t>HAZAFISÁG ISKOLÁJA</a:t>
            </a:r>
            <a:endParaRPr lang="hu-HU" sz="2800" b="1" dirty="0">
              <a:latin typeface="Monotype Corsiva" pitchFamily="66" charset="0"/>
            </a:endParaRPr>
          </a:p>
        </p:txBody>
      </p:sp>
      <p:pic>
        <p:nvPicPr>
          <p:cNvPr id="14" name="Kép 13" descr="nyi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6248" y="3929066"/>
            <a:ext cx="952500" cy="838200"/>
          </a:xfrm>
          <a:prstGeom prst="rect">
            <a:avLst/>
          </a:prstGeom>
        </p:spPr>
      </p:pic>
      <p:pic>
        <p:nvPicPr>
          <p:cNvPr id="16" name="Kép 15" descr="nyi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653144">
            <a:off x="7215206" y="3714752"/>
            <a:ext cx="952500" cy="838200"/>
          </a:xfrm>
          <a:prstGeom prst="rect">
            <a:avLst/>
          </a:prstGeom>
        </p:spPr>
      </p:pic>
      <p:pic>
        <p:nvPicPr>
          <p:cNvPr id="17" name="Kép 16" descr="nyi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044946">
            <a:off x="568116" y="3190464"/>
            <a:ext cx="952500" cy="8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HTB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5338" y="71414"/>
            <a:ext cx="785818" cy="964413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142976" y="214290"/>
            <a:ext cx="6572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latin typeface="Monotype Corsiva" pitchFamily="66" charset="0"/>
              </a:rPr>
              <a:t>Középpontban az ifjúság</a:t>
            </a:r>
            <a:endParaRPr lang="hu-HU" sz="4000" b="1" dirty="0">
              <a:latin typeface="Monotype Corsiva" pitchFamily="66" charset="0"/>
            </a:endParaRPr>
          </a:p>
        </p:txBody>
      </p:sp>
      <p:pic>
        <p:nvPicPr>
          <p:cNvPr id="13" name="Kép 12" descr="MILITARY 2011 laktany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1857364"/>
            <a:ext cx="3643338" cy="2266302"/>
          </a:xfrm>
          <a:prstGeom prst="rect">
            <a:avLst/>
          </a:prstGeom>
        </p:spPr>
      </p:pic>
      <p:pic>
        <p:nvPicPr>
          <p:cNvPr id="12" name="Kép 11" descr="MILITARY döntő 2011 laktany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6248" y="3429000"/>
            <a:ext cx="4357686" cy="2905124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1214414" y="3643314"/>
            <a:ext cx="1928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 smtClean="0">
                <a:latin typeface="Monotype Corsiva" pitchFamily="66" charset="0"/>
              </a:rPr>
              <a:t>2011</a:t>
            </a:r>
            <a:endParaRPr lang="hu-HU" sz="4800" b="1" dirty="0">
              <a:latin typeface="Monotype Corsiva" pitchFamily="66" charset="0"/>
            </a:endParaRPr>
          </a:p>
        </p:txBody>
      </p:sp>
      <p:pic>
        <p:nvPicPr>
          <p:cNvPr id="14" name="Kép 13" descr="MILITARY KLUB verseny a lakt 201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57752" y="1000108"/>
            <a:ext cx="3357586" cy="2238391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5572132" y="2857496"/>
            <a:ext cx="1928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 smtClean="0">
                <a:latin typeface="Monotype Corsiva" pitchFamily="66" charset="0"/>
              </a:rPr>
              <a:t>2012</a:t>
            </a:r>
            <a:endParaRPr lang="hu-HU" sz="4800" b="1" dirty="0">
              <a:latin typeface="Monotype Corsiva" pitchFamily="66" charset="0"/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357158" y="5072074"/>
            <a:ext cx="357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MILITARY-KLUB</a:t>
            </a:r>
            <a:endParaRPr lang="hu-HU" sz="3600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887</TotalTime>
  <Words>283</Words>
  <Application>Microsoft Office PowerPoint</Application>
  <PresentationFormat>Diavetítés a képernyőre (4:3 oldalarány)</PresentationFormat>
  <Paragraphs>127</Paragraphs>
  <Slides>27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27</vt:i4>
      </vt:variant>
    </vt:vector>
  </HeadingPairs>
  <TitlesOfParts>
    <vt:vector size="28" baseType="lpstr">
      <vt:lpstr>Office-téma</vt:lpstr>
      <vt:lpstr>NYOMOT   HAGYTUNK…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HAZAFISÁG ISKOLÁJA</vt:lpstr>
      <vt:lpstr>Egy új módszer : RAJZPÁLYÁZAT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NYOMOT HAGYTUNK…</dc:title>
  <dc:creator>Olala</dc:creator>
  <cp:lastModifiedBy>Olala</cp:lastModifiedBy>
  <cp:revision>95</cp:revision>
  <dcterms:created xsi:type="dcterms:W3CDTF">2014-12-08T21:07:36Z</dcterms:created>
  <dcterms:modified xsi:type="dcterms:W3CDTF">2014-12-16T20:22:34Z</dcterms:modified>
</cp:coreProperties>
</file>